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rial Bold" panose="020B0802020202020204" pitchFamily="34" charset="0"/>
      <p:regular r:id="rId20"/>
    </p:embeddedFont>
    <p:embeddedFont>
      <p:font typeface="Canva Sans" panose="020B0503030501040103" pitchFamily="34" charset="0"/>
      <p:regular r:id="rId21"/>
    </p:embeddedFont>
    <p:embeddedFont>
      <p:font typeface="Canva Sans Bold" panose="020B0803030501040103" pitchFamily="34" charset="0"/>
      <p:regular r:id="rId22"/>
    </p:embeddedFont>
    <p:embeddedFont>
      <p:font typeface="Canva Sans Bold Italics" panose="020B0803030501040103" pitchFamily="3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font" Target="fonts/font2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4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3.fntdata" /><Relationship Id="rId27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sv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7" Type="http://schemas.openxmlformats.org/officeDocument/2006/relationships/image" Target="../media/image17.sv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6.png" /><Relationship Id="rId5" Type="http://schemas.openxmlformats.org/officeDocument/2006/relationships/image" Target="../media/image15.svg" /><Relationship Id="rId4" Type="http://schemas.openxmlformats.org/officeDocument/2006/relationships/image" Target="../media/image14.png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sv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2.jpe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5.jpeg" /><Relationship Id="rId5" Type="http://schemas.openxmlformats.org/officeDocument/2006/relationships/image" Target="../media/image24.jpeg" /><Relationship Id="rId4" Type="http://schemas.openxmlformats.org/officeDocument/2006/relationships/image" Target="../media/image23.jpe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6.jpe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.sv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6.svg" /><Relationship Id="rId4" Type="http://schemas.openxmlformats.org/officeDocument/2006/relationships/image" Target="../media/image5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.sv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920240"/>
          </a:xfrm>
          <a:custGeom>
            <a:avLst/>
            <a:gdLst/>
            <a:ahLst/>
            <a:cxnLst/>
            <a:rect l="l" t="t" r="r" b="b"/>
            <a:pathLst>
              <a:path w="18288000" h="1920240">
                <a:moveTo>
                  <a:pt x="0" y="0"/>
                </a:moveTo>
                <a:lnTo>
                  <a:pt x="18288000" y="0"/>
                </a:lnTo>
                <a:lnTo>
                  <a:pt x="1828800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39839" y="2361949"/>
            <a:ext cx="5222146" cy="2698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1"/>
              </a:lnSpc>
            </a:pPr>
            <a:r>
              <a:rPr lang="en-US" sz="3750" b="1">
                <a:solidFill>
                  <a:srgbClr val="2956A8"/>
                </a:solidFill>
                <a:latin typeface="Arial Bold"/>
                <a:ea typeface="Arial Bold"/>
                <a:cs typeface="Arial Bold"/>
                <a:sym typeface="Arial Bold"/>
              </a:rPr>
              <a:t>Mini Project (KCA-353)</a:t>
            </a:r>
          </a:p>
          <a:p>
            <a:pPr algn="ctr">
              <a:lnSpc>
                <a:spcPts val="5251"/>
              </a:lnSpc>
            </a:pPr>
            <a:r>
              <a:rPr lang="en-US" sz="3750" b="1">
                <a:solidFill>
                  <a:srgbClr val="2956A8"/>
                </a:solidFill>
                <a:latin typeface="Arial Bold"/>
                <a:ea typeface="Arial Bold"/>
                <a:cs typeface="Arial Bold"/>
                <a:sym typeface="Arial Bold"/>
              </a:rPr>
              <a:t>Odd Semester</a:t>
            </a:r>
          </a:p>
          <a:p>
            <a:pPr algn="ctr">
              <a:lnSpc>
                <a:spcPts val="5251"/>
              </a:lnSpc>
            </a:pPr>
            <a:r>
              <a:rPr lang="en-US" sz="3750" b="1">
                <a:solidFill>
                  <a:srgbClr val="2956A8"/>
                </a:solidFill>
                <a:latin typeface="Arial Bold"/>
                <a:ea typeface="Arial Bold"/>
                <a:cs typeface="Arial Bold"/>
                <a:sym typeface="Arial Bold"/>
              </a:rPr>
              <a:t>Session 2024-25</a:t>
            </a:r>
          </a:p>
          <a:p>
            <a:pPr algn="ctr">
              <a:lnSpc>
                <a:spcPts val="5251"/>
              </a:lnSpc>
            </a:pPr>
            <a:endParaRPr lang="en-US" sz="3750" b="1">
              <a:solidFill>
                <a:srgbClr val="2956A8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239839" y="4652327"/>
            <a:ext cx="513683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2B2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BoloBuzz(GB12)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2904" y="6348045"/>
            <a:ext cx="3353091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23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MENTEE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6691" y="7027953"/>
            <a:ext cx="5225518" cy="256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0"/>
              </a:lnSpc>
            </a:pPr>
            <a:r>
              <a:rPr lang="en-US" sz="2307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Shivam Pal: 2300290140168</a:t>
            </a:r>
          </a:p>
          <a:p>
            <a:pPr algn="ctr">
              <a:lnSpc>
                <a:spcPts val="3230"/>
              </a:lnSpc>
            </a:pPr>
            <a:r>
              <a:rPr lang="en-US" sz="2307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Sandeep Sahu:2300290140158</a:t>
            </a:r>
          </a:p>
          <a:p>
            <a:pPr algn="ctr">
              <a:lnSpc>
                <a:spcPts val="3230"/>
              </a:lnSpc>
            </a:pPr>
            <a:r>
              <a:rPr lang="en-US" sz="2307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Shivam Pandey: 2300290140169</a:t>
            </a:r>
          </a:p>
          <a:p>
            <a:pPr algn="ctr">
              <a:lnSpc>
                <a:spcPts val="3230"/>
              </a:lnSpc>
            </a:pPr>
            <a:r>
              <a:rPr lang="en-US" sz="2307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Ayaz Hasan:2300290140180</a:t>
            </a:r>
          </a:p>
          <a:p>
            <a:pPr algn="l">
              <a:lnSpc>
                <a:spcPts val="996"/>
              </a:lnSpc>
            </a:pPr>
            <a:endParaRPr lang="en-US" sz="2307" b="1">
              <a:solidFill>
                <a:srgbClr val="0A3A93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2823"/>
              </a:lnSpc>
            </a:pPr>
            <a:endParaRPr lang="en-US" sz="2307" b="1">
              <a:solidFill>
                <a:srgbClr val="0A3A93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996"/>
              </a:lnSpc>
            </a:pPr>
            <a:endParaRPr lang="en-US" sz="2307" b="1">
              <a:solidFill>
                <a:srgbClr val="0A3A93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2823"/>
              </a:lnSpc>
            </a:pPr>
            <a:endParaRPr lang="en-US" sz="2307" b="1">
              <a:solidFill>
                <a:srgbClr val="0A3A93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062482" y="6348045"/>
            <a:ext cx="5451229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23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MENTOR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62482" y="7027953"/>
            <a:ext cx="5225518" cy="178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0"/>
              </a:lnSpc>
            </a:pPr>
            <a:r>
              <a:rPr lang="en-US" sz="2307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Ms. Annu Yadav</a:t>
            </a:r>
          </a:p>
          <a:p>
            <a:pPr algn="ctr">
              <a:lnSpc>
                <a:spcPts val="3230"/>
              </a:lnSpc>
            </a:pPr>
            <a:r>
              <a:rPr lang="en-US" sz="2307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(Assistant Professor)</a:t>
            </a:r>
          </a:p>
          <a:p>
            <a:pPr algn="l">
              <a:lnSpc>
                <a:spcPts val="1328"/>
              </a:lnSpc>
            </a:pPr>
            <a:endParaRPr lang="en-US" sz="2307" b="1">
              <a:solidFill>
                <a:srgbClr val="0A3A93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230"/>
              </a:lnSpc>
            </a:pPr>
            <a:endParaRPr lang="en-US" sz="2307" b="1">
              <a:solidFill>
                <a:srgbClr val="0A3A93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230"/>
              </a:lnSpc>
            </a:pPr>
            <a:endParaRPr lang="en-US" sz="2307" b="1">
              <a:solidFill>
                <a:srgbClr val="0A3A93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55163" y="2285966"/>
            <a:ext cx="7158244" cy="4769180"/>
          </a:xfrm>
          <a:custGeom>
            <a:avLst/>
            <a:gdLst/>
            <a:ahLst/>
            <a:cxnLst/>
            <a:rect l="l" t="t" r="r" b="b"/>
            <a:pathLst>
              <a:path w="7158244" h="4769180">
                <a:moveTo>
                  <a:pt x="0" y="0"/>
                </a:moveTo>
                <a:lnTo>
                  <a:pt x="7158243" y="0"/>
                </a:lnTo>
                <a:lnTo>
                  <a:pt x="7158243" y="4769180"/>
                </a:lnTo>
                <a:lnTo>
                  <a:pt x="0" y="4769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>
            <a:solidFill>
              <a:srgbClr val="BCC8DE"/>
            </a:solidFill>
            <a:prstDash val="solid"/>
            <a:round/>
          </a:ln>
        </p:spPr>
      </p:sp>
      <p:sp>
        <p:nvSpPr>
          <p:cNvPr id="3" name="Freeform 3"/>
          <p:cNvSpPr/>
          <p:nvPr/>
        </p:nvSpPr>
        <p:spPr>
          <a:xfrm>
            <a:off x="8363528" y="0"/>
            <a:ext cx="10305738" cy="10287000"/>
          </a:xfrm>
          <a:custGeom>
            <a:avLst/>
            <a:gdLst/>
            <a:ahLst/>
            <a:cxnLst/>
            <a:rect l="l" t="t" r="r" b="b"/>
            <a:pathLst>
              <a:path w="10305738" h="10287000">
                <a:moveTo>
                  <a:pt x="0" y="0"/>
                </a:moveTo>
                <a:lnTo>
                  <a:pt x="10305737" y="0"/>
                </a:lnTo>
                <a:lnTo>
                  <a:pt x="103057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166729" y="332111"/>
            <a:ext cx="3954542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Modules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2672" y="2672846"/>
            <a:ext cx="4483341" cy="139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4"/>
              </a:lnSpc>
            </a:pPr>
            <a:r>
              <a:rPr lang="en-US" sz="3995" b="1" u="sng">
                <a:solidFill>
                  <a:srgbClr val="0023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Authentication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0562" y="5526705"/>
            <a:ext cx="455545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u="sng">
                <a:solidFill>
                  <a:srgbClr val="0023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Messaging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90049" y="2680694"/>
            <a:ext cx="4897951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u="sng">
                <a:solidFill>
                  <a:srgbClr val="0023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Channel Management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11814" y="5526705"/>
            <a:ext cx="354484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u="sng">
                <a:solidFill>
                  <a:srgbClr val="0023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Interface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14591" y="0"/>
            <a:ext cx="10305738" cy="10287000"/>
          </a:xfrm>
          <a:custGeom>
            <a:avLst/>
            <a:gdLst/>
            <a:ahLst/>
            <a:cxnLst/>
            <a:rect l="l" t="t" r="r" b="b"/>
            <a:pathLst>
              <a:path w="10305738" h="10287000">
                <a:moveTo>
                  <a:pt x="0" y="0"/>
                </a:moveTo>
                <a:lnTo>
                  <a:pt x="10305738" y="0"/>
                </a:lnTo>
                <a:lnTo>
                  <a:pt x="10305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52869" y="2401365"/>
            <a:ext cx="3608499" cy="1489326"/>
          </a:xfrm>
          <a:custGeom>
            <a:avLst/>
            <a:gdLst/>
            <a:ahLst/>
            <a:cxnLst/>
            <a:rect l="l" t="t" r="r" b="b"/>
            <a:pathLst>
              <a:path w="3608499" h="1489326">
                <a:moveTo>
                  <a:pt x="0" y="0"/>
                </a:moveTo>
                <a:lnTo>
                  <a:pt x="3608499" y="0"/>
                </a:lnTo>
                <a:lnTo>
                  <a:pt x="3608499" y="1489326"/>
                </a:lnTo>
                <a:lnTo>
                  <a:pt x="0" y="1489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61368" y="6482722"/>
            <a:ext cx="3870756" cy="1597567"/>
          </a:xfrm>
          <a:custGeom>
            <a:avLst/>
            <a:gdLst/>
            <a:ahLst/>
            <a:cxnLst/>
            <a:rect l="l" t="t" r="r" b="b"/>
            <a:pathLst>
              <a:path w="3870756" h="1597567">
                <a:moveTo>
                  <a:pt x="0" y="0"/>
                </a:moveTo>
                <a:lnTo>
                  <a:pt x="3870756" y="0"/>
                </a:lnTo>
                <a:lnTo>
                  <a:pt x="3870756" y="1597567"/>
                </a:lnTo>
                <a:lnTo>
                  <a:pt x="0" y="1597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35501" y="5143500"/>
            <a:ext cx="3608499" cy="1489326"/>
          </a:xfrm>
          <a:custGeom>
            <a:avLst/>
            <a:gdLst/>
            <a:ahLst/>
            <a:cxnLst/>
            <a:rect l="l" t="t" r="r" b="b"/>
            <a:pathLst>
              <a:path w="3608499" h="1489326">
                <a:moveTo>
                  <a:pt x="0" y="0"/>
                </a:moveTo>
                <a:lnTo>
                  <a:pt x="3608499" y="0"/>
                </a:lnTo>
                <a:lnTo>
                  <a:pt x="3608499" y="1489326"/>
                </a:lnTo>
                <a:lnTo>
                  <a:pt x="0" y="1489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20144" y="3208280"/>
            <a:ext cx="4091490" cy="1688669"/>
          </a:xfrm>
          <a:custGeom>
            <a:avLst/>
            <a:gdLst/>
            <a:ahLst/>
            <a:cxnLst/>
            <a:rect l="l" t="t" r="r" b="b"/>
            <a:pathLst>
              <a:path w="4091490" h="1688669">
                <a:moveTo>
                  <a:pt x="0" y="0"/>
                </a:moveTo>
                <a:lnTo>
                  <a:pt x="4091489" y="0"/>
                </a:lnTo>
                <a:lnTo>
                  <a:pt x="4091489" y="1688669"/>
                </a:lnTo>
                <a:lnTo>
                  <a:pt x="0" y="1688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4798745" y="3434403"/>
            <a:ext cx="7315200" cy="3418193"/>
          </a:xfrm>
          <a:custGeom>
            <a:avLst/>
            <a:gdLst/>
            <a:ahLst/>
            <a:cxnLst/>
            <a:rect l="l" t="t" r="r" b="b"/>
            <a:pathLst>
              <a:path w="7315200" h="3418193">
                <a:moveTo>
                  <a:pt x="0" y="0"/>
                </a:moveTo>
                <a:lnTo>
                  <a:pt x="7315200" y="0"/>
                </a:lnTo>
                <a:lnTo>
                  <a:pt x="7315200" y="3418194"/>
                </a:lnTo>
                <a:lnTo>
                  <a:pt x="0" y="3418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965752" y="332111"/>
            <a:ext cx="4356497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Workflow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24005" y="2884747"/>
            <a:ext cx="254210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2363"/>
                </a:solidFill>
                <a:latin typeface="Canva Sans"/>
                <a:ea typeface="Canva Sans"/>
                <a:cs typeface="Canva Sans"/>
                <a:sym typeface="Canva Sans"/>
              </a:rPr>
              <a:t>1.User Login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91147" y="3272198"/>
            <a:ext cx="3237496" cy="150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7"/>
              </a:lnSpc>
            </a:pPr>
            <a:r>
              <a:rPr lang="en-US" sz="2869">
                <a:solidFill>
                  <a:srgbClr val="002363"/>
                </a:solidFill>
                <a:latin typeface="Canva Sans"/>
                <a:ea typeface="Canva Sans"/>
                <a:cs typeface="Canva Sans"/>
                <a:sym typeface="Canva Sans"/>
              </a:rPr>
              <a:t>2.Workspace &amp;</a:t>
            </a:r>
          </a:p>
          <a:p>
            <a:pPr algn="ctr">
              <a:lnSpc>
                <a:spcPts val="4017"/>
              </a:lnSpc>
            </a:pPr>
            <a:r>
              <a:rPr lang="en-US" sz="2869">
                <a:solidFill>
                  <a:srgbClr val="002363"/>
                </a:solidFill>
                <a:latin typeface="Canva Sans"/>
                <a:ea typeface="Canva Sans"/>
                <a:cs typeface="Canva Sans"/>
                <a:sym typeface="Canva Sans"/>
              </a:rPr>
              <a:t>Channel Navigation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24005" y="5564630"/>
            <a:ext cx="253234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2363"/>
                </a:solidFill>
                <a:latin typeface="Canva Sans"/>
                <a:ea typeface="Canva Sans"/>
                <a:cs typeface="Canva Sans"/>
                <a:sym typeface="Canva Sans"/>
              </a:rPr>
              <a:t>3.Messaging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6657936"/>
            <a:ext cx="318015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2363"/>
                </a:solidFill>
                <a:latin typeface="Canva Sans"/>
                <a:ea typeface="Canva Sans"/>
                <a:cs typeface="Canva Sans"/>
                <a:sym typeface="Canva Sans"/>
              </a:rPr>
              <a:t>4.File Sharing &amp;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2363"/>
                </a:solidFill>
                <a:latin typeface="Canva Sans"/>
                <a:ea typeface="Canva Sans"/>
                <a:cs typeface="Canva Sans"/>
                <a:sym typeface="Canva Sans"/>
              </a:rPr>
              <a:t>Notifications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66408" y="2530182"/>
            <a:ext cx="10463004" cy="6904953"/>
          </a:xfrm>
          <a:custGeom>
            <a:avLst/>
            <a:gdLst/>
            <a:ahLst/>
            <a:cxnLst/>
            <a:rect l="l" t="t" r="r" b="b"/>
            <a:pathLst>
              <a:path w="10463004" h="6904953">
                <a:moveTo>
                  <a:pt x="0" y="0"/>
                </a:moveTo>
                <a:lnTo>
                  <a:pt x="10463004" y="0"/>
                </a:lnTo>
                <a:lnTo>
                  <a:pt x="10463004" y="6904953"/>
                </a:lnTo>
                <a:lnTo>
                  <a:pt x="0" y="6904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05" r="-1110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60728" y="406061"/>
            <a:ext cx="12366543" cy="12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Enhancements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4616" y="2761146"/>
            <a:ext cx="5342454" cy="73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Upcoming Features: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4616" y="6728410"/>
            <a:ext cx="5759648" cy="73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Feedback Mechanism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7421" y="3556800"/>
            <a:ext cx="6811280" cy="2646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5"/>
              </a:lnSpc>
            </a:pPr>
            <a:r>
              <a:rPr lang="en-US" sz="3032">
                <a:solidFill>
                  <a:srgbClr val="0A3A93"/>
                </a:solidFill>
                <a:latin typeface="Canva Sans"/>
                <a:ea typeface="Canva Sans"/>
                <a:cs typeface="Canva Sans"/>
                <a:sym typeface="Canva Sans"/>
              </a:rPr>
              <a:t>Plans to include video conferencing, more extensive integration with third-party tools (e.g., Google Drive, Trello), and advanced notification settings.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7421" y="7678335"/>
            <a:ext cx="6811280" cy="157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5"/>
              </a:lnSpc>
            </a:pPr>
            <a:r>
              <a:rPr lang="en-US" sz="3032">
                <a:solidFill>
                  <a:srgbClr val="0A3A93"/>
                </a:solidFill>
                <a:latin typeface="Canva Sans"/>
                <a:ea typeface="Canva Sans"/>
                <a:cs typeface="Canva Sans"/>
                <a:sym typeface="Canva Sans"/>
              </a:rPr>
              <a:t>User feedback collection to guide continuous improvements and feature enhancements.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49881" y="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98422" y="332111"/>
            <a:ext cx="10066259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Demo and 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14192" y="4274503"/>
            <a:ext cx="598860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Snapshots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9783" y="8371205"/>
            <a:ext cx="1568493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Showcase the functionality of Bolobuzz in action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05492" y="1275416"/>
            <a:ext cx="8077016" cy="8692841"/>
          </a:xfrm>
          <a:custGeom>
            <a:avLst/>
            <a:gdLst/>
            <a:ahLst/>
            <a:cxnLst/>
            <a:rect l="l" t="t" r="r" b="b"/>
            <a:pathLst>
              <a:path w="8077016" h="8692841">
                <a:moveTo>
                  <a:pt x="0" y="0"/>
                </a:moveTo>
                <a:lnTo>
                  <a:pt x="8077016" y="0"/>
                </a:lnTo>
                <a:lnTo>
                  <a:pt x="8077016" y="8692842"/>
                </a:lnTo>
                <a:lnTo>
                  <a:pt x="0" y="8692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49" r="-7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73820" y="250211"/>
            <a:ext cx="5740361" cy="77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1"/>
              </a:lnSpc>
            </a:pPr>
            <a:r>
              <a:rPr lang="en-US" sz="4600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Register/Sign/SigUp</a:t>
            </a:r>
          </a:p>
        </p:txBody>
      </p:sp>
      <p:sp>
        <p:nvSpPr>
          <p:cNvPr id="4" name="Freeform 4"/>
          <p:cNvSpPr/>
          <p:nvPr/>
        </p:nvSpPr>
        <p:spPr>
          <a:xfrm>
            <a:off x="13182508" y="-170831"/>
            <a:ext cx="5803219" cy="5792668"/>
          </a:xfrm>
          <a:custGeom>
            <a:avLst/>
            <a:gdLst/>
            <a:ahLst/>
            <a:cxnLst/>
            <a:rect l="l" t="t" r="r" b="b"/>
            <a:pathLst>
              <a:path w="5803219" h="5792668">
                <a:moveTo>
                  <a:pt x="0" y="0"/>
                </a:moveTo>
                <a:lnTo>
                  <a:pt x="5803220" y="0"/>
                </a:lnTo>
                <a:lnTo>
                  <a:pt x="5803220" y="5792668"/>
                </a:lnTo>
                <a:lnTo>
                  <a:pt x="0" y="5792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288939" y="5945068"/>
            <a:ext cx="4502518" cy="4494332"/>
          </a:xfrm>
          <a:custGeom>
            <a:avLst/>
            <a:gdLst/>
            <a:ahLst/>
            <a:cxnLst/>
            <a:rect l="l" t="t" r="r" b="b"/>
            <a:pathLst>
              <a:path w="4502518" h="4494332">
                <a:moveTo>
                  <a:pt x="0" y="0"/>
                </a:moveTo>
                <a:lnTo>
                  <a:pt x="4502518" y="0"/>
                </a:lnTo>
                <a:lnTo>
                  <a:pt x="4502518" y="4494332"/>
                </a:lnTo>
                <a:lnTo>
                  <a:pt x="0" y="4494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91577" y="0"/>
            <a:ext cx="5803219" cy="5792668"/>
          </a:xfrm>
          <a:custGeom>
            <a:avLst/>
            <a:gdLst/>
            <a:ahLst/>
            <a:cxnLst/>
            <a:rect l="l" t="t" r="r" b="b"/>
            <a:pathLst>
              <a:path w="5803219" h="5792668">
                <a:moveTo>
                  <a:pt x="0" y="0"/>
                </a:moveTo>
                <a:lnTo>
                  <a:pt x="5803219" y="0"/>
                </a:lnTo>
                <a:lnTo>
                  <a:pt x="5803219" y="5792668"/>
                </a:lnTo>
                <a:lnTo>
                  <a:pt x="0" y="5792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0" y="5792668"/>
            <a:ext cx="4502518" cy="4494332"/>
          </a:xfrm>
          <a:custGeom>
            <a:avLst/>
            <a:gdLst/>
            <a:ahLst/>
            <a:cxnLst/>
            <a:rect l="l" t="t" r="r" b="b"/>
            <a:pathLst>
              <a:path w="4502518" h="4494332">
                <a:moveTo>
                  <a:pt x="0" y="0"/>
                </a:moveTo>
                <a:lnTo>
                  <a:pt x="4502518" y="0"/>
                </a:lnTo>
                <a:lnTo>
                  <a:pt x="4502518" y="4494332"/>
                </a:lnTo>
                <a:lnTo>
                  <a:pt x="0" y="4494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15917" y="1866656"/>
            <a:ext cx="14056166" cy="6553687"/>
          </a:xfrm>
          <a:custGeom>
            <a:avLst/>
            <a:gdLst/>
            <a:ahLst/>
            <a:cxnLst/>
            <a:rect l="l" t="t" r="r" b="b"/>
            <a:pathLst>
              <a:path w="14056166" h="6553687">
                <a:moveTo>
                  <a:pt x="0" y="0"/>
                </a:moveTo>
                <a:lnTo>
                  <a:pt x="14056166" y="0"/>
                </a:lnTo>
                <a:lnTo>
                  <a:pt x="14056166" y="6553688"/>
                </a:lnTo>
                <a:lnTo>
                  <a:pt x="0" y="6553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751147" y="402611"/>
            <a:ext cx="3090505" cy="77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1"/>
              </a:lnSpc>
            </a:pPr>
            <a:r>
              <a:rPr lang="en-US" sz="4600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Homepage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006116" y="6138154"/>
            <a:ext cx="4502518" cy="4494332"/>
          </a:xfrm>
          <a:custGeom>
            <a:avLst/>
            <a:gdLst/>
            <a:ahLst/>
            <a:cxnLst/>
            <a:rect l="l" t="t" r="r" b="b"/>
            <a:pathLst>
              <a:path w="4502518" h="4494332">
                <a:moveTo>
                  <a:pt x="0" y="0"/>
                </a:moveTo>
                <a:lnTo>
                  <a:pt x="4502518" y="0"/>
                </a:lnTo>
                <a:lnTo>
                  <a:pt x="4502518" y="4494332"/>
                </a:lnTo>
                <a:lnTo>
                  <a:pt x="0" y="4494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09479" y="-399274"/>
            <a:ext cx="5803219" cy="5792668"/>
          </a:xfrm>
          <a:custGeom>
            <a:avLst/>
            <a:gdLst/>
            <a:ahLst/>
            <a:cxnLst/>
            <a:rect l="l" t="t" r="r" b="b"/>
            <a:pathLst>
              <a:path w="5803219" h="5792668">
                <a:moveTo>
                  <a:pt x="0" y="0"/>
                </a:moveTo>
                <a:lnTo>
                  <a:pt x="5803219" y="0"/>
                </a:lnTo>
                <a:lnTo>
                  <a:pt x="5803219" y="5792668"/>
                </a:lnTo>
                <a:lnTo>
                  <a:pt x="0" y="5792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5143" y="1380649"/>
            <a:ext cx="7088637" cy="4318890"/>
          </a:xfrm>
          <a:custGeom>
            <a:avLst/>
            <a:gdLst/>
            <a:ahLst/>
            <a:cxnLst/>
            <a:rect l="l" t="t" r="r" b="b"/>
            <a:pathLst>
              <a:path w="7088637" h="4318890">
                <a:moveTo>
                  <a:pt x="0" y="0"/>
                </a:moveTo>
                <a:lnTo>
                  <a:pt x="7088637" y="0"/>
                </a:lnTo>
                <a:lnTo>
                  <a:pt x="7088637" y="4318890"/>
                </a:lnTo>
                <a:lnTo>
                  <a:pt x="0" y="4318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094" r="-1782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051867" y="1529233"/>
            <a:ext cx="6959222" cy="4170306"/>
          </a:xfrm>
          <a:custGeom>
            <a:avLst/>
            <a:gdLst/>
            <a:ahLst/>
            <a:cxnLst/>
            <a:rect l="l" t="t" r="r" b="b"/>
            <a:pathLst>
              <a:path w="6959222" h="4170306">
                <a:moveTo>
                  <a:pt x="0" y="0"/>
                </a:moveTo>
                <a:lnTo>
                  <a:pt x="6959222" y="0"/>
                </a:lnTo>
                <a:lnTo>
                  <a:pt x="6959222" y="4170306"/>
                </a:lnTo>
                <a:lnTo>
                  <a:pt x="0" y="41703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277" r="-1927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271337" y="5895272"/>
            <a:ext cx="9561058" cy="4001203"/>
          </a:xfrm>
          <a:custGeom>
            <a:avLst/>
            <a:gdLst/>
            <a:ahLst/>
            <a:cxnLst/>
            <a:rect l="l" t="t" r="r" b="b"/>
            <a:pathLst>
              <a:path w="9561058" h="4001203">
                <a:moveTo>
                  <a:pt x="0" y="0"/>
                </a:moveTo>
                <a:lnTo>
                  <a:pt x="9561059" y="0"/>
                </a:lnTo>
                <a:lnTo>
                  <a:pt x="9561059" y="4001203"/>
                </a:lnTo>
                <a:lnTo>
                  <a:pt x="0" y="40012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856" t="-5426" r="-408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810851" y="555011"/>
            <a:ext cx="5275898" cy="77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1"/>
              </a:lnSpc>
            </a:pPr>
            <a:r>
              <a:rPr lang="en-US" sz="4600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Channel Creations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51274" y="707411"/>
            <a:ext cx="9299853" cy="77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1"/>
              </a:lnSpc>
            </a:pPr>
            <a:r>
              <a:rPr lang="en-US" sz="4600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Messaging Section &amp; File Sharing</a:t>
            </a:r>
          </a:p>
        </p:txBody>
      </p:sp>
      <p:sp>
        <p:nvSpPr>
          <p:cNvPr id="3" name="Freeform 3"/>
          <p:cNvSpPr/>
          <p:nvPr/>
        </p:nvSpPr>
        <p:spPr>
          <a:xfrm>
            <a:off x="13261879" y="-246874"/>
            <a:ext cx="5803219" cy="5792668"/>
          </a:xfrm>
          <a:custGeom>
            <a:avLst/>
            <a:gdLst/>
            <a:ahLst/>
            <a:cxnLst/>
            <a:rect l="l" t="t" r="r" b="b"/>
            <a:pathLst>
              <a:path w="5803219" h="5792668">
                <a:moveTo>
                  <a:pt x="0" y="0"/>
                </a:moveTo>
                <a:lnTo>
                  <a:pt x="5803219" y="0"/>
                </a:lnTo>
                <a:lnTo>
                  <a:pt x="5803219" y="5792668"/>
                </a:lnTo>
                <a:lnTo>
                  <a:pt x="0" y="5792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853716" y="6290554"/>
            <a:ext cx="4502518" cy="4494332"/>
          </a:xfrm>
          <a:custGeom>
            <a:avLst/>
            <a:gdLst/>
            <a:ahLst/>
            <a:cxnLst/>
            <a:rect l="l" t="t" r="r" b="b"/>
            <a:pathLst>
              <a:path w="4502518" h="4494332">
                <a:moveTo>
                  <a:pt x="0" y="0"/>
                </a:moveTo>
                <a:lnTo>
                  <a:pt x="4502518" y="0"/>
                </a:lnTo>
                <a:lnTo>
                  <a:pt x="4502518" y="4494332"/>
                </a:lnTo>
                <a:lnTo>
                  <a:pt x="0" y="4494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0251" y="1713232"/>
            <a:ext cx="17407499" cy="7665124"/>
          </a:xfrm>
          <a:custGeom>
            <a:avLst/>
            <a:gdLst/>
            <a:ahLst/>
            <a:cxnLst/>
            <a:rect l="l" t="t" r="r" b="b"/>
            <a:pathLst>
              <a:path w="17407499" h="7665124">
                <a:moveTo>
                  <a:pt x="0" y="0"/>
                </a:moveTo>
                <a:lnTo>
                  <a:pt x="17407498" y="0"/>
                </a:lnTo>
                <a:lnTo>
                  <a:pt x="17407498" y="7665124"/>
                </a:lnTo>
                <a:lnTo>
                  <a:pt x="0" y="7665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0" r="-180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39279" y="1357642"/>
            <a:ext cx="9561822" cy="7900658"/>
          </a:xfrm>
          <a:custGeom>
            <a:avLst/>
            <a:gdLst/>
            <a:ahLst/>
            <a:cxnLst/>
            <a:rect l="l" t="t" r="r" b="b"/>
            <a:pathLst>
              <a:path w="9561822" h="7900658">
                <a:moveTo>
                  <a:pt x="0" y="0"/>
                </a:moveTo>
                <a:lnTo>
                  <a:pt x="9561823" y="0"/>
                </a:lnTo>
                <a:lnTo>
                  <a:pt x="9561823" y="7900658"/>
                </a:lnTo>
                <a:lnTo>
                  <a:pt x="0" y="7900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6380" y="1819597"/>
            <a:ext cx="4997811" cy="7160416"/>
          </a:xfrm>
          <a:custGeom>
            <a:avLst/>
            <a:gdLst/>
            <a:ahLst/>
            <a:cxnLst/>
            <a:rect l="l" t="t" r="r" b="b"/>
            <a:pathLst>
              <a:path w="4997811" h="7160416">
                <a:moveTo>
                  <a:pt x="0" y="0"/>
                </a:moveTo>
                <a:lnTo>
                  <a:pt x="4997811" y="0"/>
                </a:lnTo>
                <a:lnTo>
                  <a:pt x="4997811" y="7160416"/>
                </a:lnTo>
                <a:lnTo>
                  <a:pt x="0" y="716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09" b="-2309"/>
            </a:stretch>
          </a:blipFill>
          <a:ln w="38100" cap="rnd">
            <a:solidFill>
              <a:srgbClr val="BCC8DE"/>
            </a:solidFill>
            <a:prstDash val="solid"/>
            <a:round/>
          </a:ln>
        </p:spPr>
      </p:sp>
      <p:sp>
        <p:nvSpPr>
          <p:cNvPr id="3" name="Freeform 3"/>
          <p:cNvSpPr/>
          <p:nvPr/>
        </p:nvSpPr>
        <p:spPr>
          <a:xfrm>
            <a:off x="6812413" y="1819597"/>
            <a:ext cx="10826291" cy="7271171"/>
          </a:xfrm>
          <a:custGeom>
            <a:avLst/>
            <a:gdLst/>
            <a:ahLst/>
            <a:cxnLst/>
            <a:rect l="l" t="t" r="r" b="b"/>
            <a:pathLst>
              <a:path w="10826291" h="7271171">
                <a:moveTo>
                  <a:pt x="0" y="0"/>
                </a:moveTo>
                <a:lnTo>
                  <a:pt x="10826290" y="0"/>
                </a:lnTo>
                <a:lnTo>
                  <a:pt x="10826290" y="7271171"/>
                </a:lnTo>
                <a:lnTo>
                  <a:pt x="0" y="72711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dash"/>
            <a:round/>
          </a:ln>
        </p:spPr>
      </p:sp>
      <p:sp>
        <p:nvSpPr>
          <p:cNvPr id="4" name="TextBox 4"/>
          <p:cNvSpPr txBox="1"/>
          <p:nvPr/>
        </p:nvSpPr>
        <p:spPr>
          <a:xfrm>
            <a:off x="649297" y="262495"/>
            <a:ext cx="16989407" cy="100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 b="1">
                <a:solidFill>
                  <a:srgbClr val="0023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Bolobuzz : The Team Collaboration Platform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88105" y="2982269"/>
            <a:ext cx="707490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i="1">
                <a:solidFill>
                  <a:srgbClr val="002363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BoloBuzz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70462" y="4312255"/>
            <a:ext cx="8953770" cy="293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6"/>
              </a:lnSpc>
            </a:pPr>
            <a:r>
              <a:rPr lang="en-US" sz="2811">
                <a:solidFill>
                  <a:srgbClr val="002363"/>
                </a:solidFill>
                <a:latin typeface="Canva Sans"/>
                <a:ea typeface="Canva Sans"/>
                <a:cs typeface="Canva Sans"/>
                <a:sym typeface="Canva Sans"/>
              </a:rPr>
              <a:t> Bolobuzz is an innovative web application designed for seamless team communication and collaboration. It mimics real-time messaging functionalities, channel-based discussions, and file-sharing capabilities, tailored to streamline team workflows.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06697" y="2083848"/>
            <a:ext cx="9069788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Core Features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84386" y="4456394"/>
            <a:ext cx="8692099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2956A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Messaging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97248" y="5848350"/>
            <a:ext cx="675727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2956A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Channel Creation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819159" y="-1112279"/>
            <a:ext cx="14640057" cy="11399279"/>
            <a:chOff x="0" y="0"/>
            <a:chExt cx="19520076" cy="15199038"/>
          </a:xfrm>
        </p:grpSpPr>
        <p:sp>
          <p:nvSpPr>
            <p:cNvPr id="6" name="Freeform 6"/>
            <p:cNvSpPr/>
            <p:nvPr/>
          </p:nvSpPr>
          <p:spPr>
            <a:xfrm>
              <a:off x="0" y="3275033"/>
              <a:ext cx="12733931" cy="8552383"/>
            </a:xfrm>
            <a:custGeom>
              <a:avLst/>
              <a:gdLst/>
              <a:ahLst/>
              <a:cxnLst/>
              <a:rect l="l" t="t" r="r" b="b"/>
              <a:pathLst>
                <a:path w="12733931" h="8552383">
                  <a:moveTo>
                    <a:pt x="0" y="0"/>
                  </a:moveTo>
                  <a:lnTo>
                    <a:pt x="12733931" y="0"/>
                  </a:lnTo>
                  <a:lnTo>
                    <a:pt x="12733931" y="8552383"/>
                  </a:lnTo>
                  <a:lnTo>
                    <a:pt x="0" y="8552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rnd">
              <a:noFill/>
              <a:prstDash val="dash"/>
              <a:round/>
            </a:ln>
          </p:spPr>
        </p:sp>
        <p:sp>
          <p:nvSpPr>
            <p:cNvPr id="7" name="Freeform 7"/>
            <p:cNvSpPr/>
            <p:nvPr/>
          </p:nvSpPr>
          <p:spPr>
            <a:xfrm>
              <a:off x="4293352" y="0"/>
              <a:ext cx="15226723" cy="15199038"/>
            </a:xfrm>
            <a:custGeom>
              <a:avLst/>
              <a:gdLst/>
              <a:ahLst/>
              <a:cxnLst/>
              <a:rect l="l" t="t" r="r" b="b"/>
              <a:pathLst>
                <a:path w="15226723" h="15199038">
                  <a:moveTo>
                    <a:pt x="0" y="0"/>
                  </a:moveTo>
                  <a:lnTo>
                    <a:pt x="15226724" y="0"/>
                  </a:lnTo>
                  <a:lnTo>
                    <a:pt x="15226724" y="15199038"/>
                  </a:lnTo>
                  <a:lnTo>
                    <a:pt x="0" y="15199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71317" y="1843803"/>
            <a:ext cx="6545366" cy="5276516"/>
          </a:xfrm>
          <a:custGeom>
            <a:avLst/>
            <a:gdLst/>
            <a:ahLst/>
            <a:cxnLst/>
            <a:rect l="l" t="t" r="r" b="b"/>
            <a:pathLst>
              <a:path w="6545366" h="5276516">
                <a:moveTo>
                  <a:pt x="0" y="0"/>
                </a:moveTo>
                <a:lnTo>
                  <a:pt x="6545366" y="0"/>
                </a:lnTo>
                <a:lnTo>
                  <a:pt x="6545366" y="5276516"/>
                </a:lnTo>
                <a:lnTo>
                  <a:pt x="0" y="5276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58" r="-10535" b="-18558"/>
            </a:stretch>
          </a:blipFill>
          <a:ln w="38100" cap="rnd">
            <a:solidFill>
              <a:srgbClr val="2956A8"/>
            </a:solidFill>
            <a:prstDash val="solid"/>
            <a:round/>
          </a:ln>
        </p:spPr>
      </p:sp>
      <p:sp>
        <p:nvSpPr>
          <p:cNvPr id="3" name="TextBox 3"/>
          <p:cNvSpPr txBox="1"/>
          <p:nvPr/>
        </p:nvSpPr>
        <p:spPr>
          <a:xfrm>
            <a:off x="2986901" y="249788"/>
            <a:ext cx="12856837" cy="12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Messaging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5912" y="7434644"/>
            <a:ext cx="17856177" cy="1979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2956A8"/>
                </a:solidFill>
                <a:latin typeface="Canva Sans"/>
                <a:ea typeface="Canva Sans"/>
                <a:cs typeface="Canva Sans"/>
                <a:sym typeface="Canva Sans"/>
              </a:rPr>
              <a:t>Instant communication within public channels and private messages, powered by robust real-time technology to ensure immediate message delivery and updates.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7050028" y="1048318"/>
            <a:ext cx="5403940" cy="7825554"/>
          </a:xfrm>
          <a:custGeom>
            <a:avLst/>
            <a:gdLst/>
            <a:ahLst/>
            <a:cxnLst/>
            <a:rect l="l" t="t" r="r" b="b"/>
            <a:pathLst>
              <a:path w="5403940" h="7825554">
                <a:moveTo>
                  <a:pt x="0" y="0"/>
                </a:moveTo>
                <a:lnTo>
                  <a:pt x="5403940" y="0"/>
                </a:lnTo>
                <a:lnTo>
                  <a:pt x="5403940" y="7825554"/>
                </a:lnTo>
                <a:lnTo>
                  <a:pt x="0" y="782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7" r="-3037"/>
            </a:stretch>
          </a:blipFill>
          <a:ln w="38100" cap="rnd">
            <a:solidFill>
              <a:srgbClr val="2956A8"/>
            </a:solidFill>
            <a:prstDash val="solid"/>
            <a:round/>
          </a:ln>
        </p:spPr>
      </p:sp>
      <p:sp>
        <p:nvSpPr>
          <p:cNvPr id="3" name="TextBox 3"/>
          <p:cNvSpPr txBox="1"/>
          <p:nvPr/>
        </p:nvSpPr>
        <p:spPr>
          <a:xfrm>
            <a:off x="3490816" y="442349"/>
            <a:ext cx="11306368" cy="12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Channel Creation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8234565"/>
            <a:ext cx="18288000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A3A93"/>
                </a:solidFill>
                <a:latin typeface="Canva Sans"/>
                <a:ea typeface="Canva Sans"/>
                <a:cs typeface="Canva Sans"/>
                <a:sym typeface="Canva Sans"/>
              </a:rPr>
              <a:t>Ability to create and manage dedicated channels for specific topics, departments, or projects, promoting organized and focused discussions.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57636" y="2277706"/>
            <a:ext cx="8840142" cy="6435633"/>
          </a:xfrm>
          <a:custGeom>
            <a:avLst/>
            <a:gdLst/>
            <a:ahLst/>
            <a:cxnLst/>
            <a:rect l="l" t="t" r="r" b="b"/>
            <a:pathLst>
              <a:path w="8840142" h="6435633">
                <a:moveTo>
                  <a:pt x="0" y="0"/>
                </a:moveTo>
                <a:lnTo>
                  <a:pt x="8840141" y="0"/>
                </a:lnTo>
                <a:lnTo>
                  <a:pt x="8840141" y="6435633"/>
                </a:lnTo>
                <a:lnTo>
                  <a:pt x="0" y="643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45" t="-79" r="-6509"/>
            </a:stretch>
          </a:blipFill>
          <a:ln w="38100" cap="rnd">
            <a:solidFill>
              <a:srgbClr val="2956A8"/>
            </a:solidFill>
            <a:prstDash val="solid"/>
            <a:round/>
          </a:ln>
        </p:spPr>
      </p:sp>
      <p:sp>
        <p:nvSpPr>
          <p:cNvPr id="3" name="TextBox 3"/>
          <p:cNvSpPr txBox="1"/>
          <p:nvPr/>
        </p:nvSpPr>
        <p:spPr>
          <a:xfrm>
            <a:off x="1425431" y="350756"/>
            <a:ext cx="14874419" cy="12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File Sharing and Management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96424" y="2484352"/>
            <a:ext cx="391799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A3A93"/>
                </a:solidFill>
                <a:latin typeface="Canva Sans"/>
                <a:ea typeface="Canva Sans"/>
                <a:cs typeface="Canva Sans"/>
                <a:sym typeface="Canva Sans"/>
              </a:rPr>
              <a:t>File Uploads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9676" y="3628622"/>
            <a:ext cx="7747547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A3A93"/>
                </a:solidFill>
                <a:latin typeface="Canva Sans"/>
                <a:ea typeface="Canva Sans"/>
                <a:cs typeface="Canva Sans"/>
                <a:sym typeface="Canva Sans"/>
              </a:rPr>
              <a:t>Users can share files such as documents, images, and PDFs within channels or private chats.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9242" y="5235897"/>
            <a:ext cx="6131706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A3A93"/>
                </a:solidFill>
                <a:latin typeface="Canva Sans"/>
                <a:ea typeface="Canva Sans"/>
                <a:cs typeface="Canva Sans"/>
                <a:sym typeface="Canva Sans"/>
              </a:rPr>
              <a:t>File Management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9676" y="6354677"/>
            <a:ext cx="8110838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A3A93"/>
                </a:solidFill>
                <a:latin typeface="Canva Sans"/>
                <a:ea typeface="Canva Sans"/>
                <a:cs typeface="Canva Sans"/>
                <a:sym typeface="Canva Sans"/>
              </a:rPr>
              <a:t>Intuitive interface for viewing, downloading, and managing shared files, making collaboration efficient and effective.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0404" y="2654614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>
            <a:solidFill>
              <a:srgbClr val="2956A8"/>
            </a:solidFill>
            <a:prstDash val="solid"/>
            <a:round/>
          </a:ln>
        </p:spPr>
      </p:sp>
      <p:sp>
        <p:nvSpPr>
          <p:cNvPr id="3" name="TextBox 3"/>
          <p:cNvSpPr txBox="1"/>
          <p:nvPr/>
        </p:nvSpPr>
        <p:spPr>
          <a:xfrm>
            <a:off x="668216" y="655003"/>
            <a:ext cx="16831778" cy="12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Authentication and Security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24331" y="2919900"/>
            <a:ext cx="822055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A3A93"/>
                </a:solidFill>
                <a:latin typeface="Canva Sans"/>
                <a:ea typeface="Canva Sans"/>
                <a:cs typeface="Canva Sans"/>
                <a:sym typeface="Canva Sans"/>
              </a:rPr>
              <a:t>Secure Login/Registration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60833" y="4110114"/>
            <a:ext cx="7747547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A3A93"/>
                </a:solidFill>
                <a:latin typeface="Canva Sans"/>
                <a:ea typeface="Canva Sans"/>
                <a:cs typeface="Canva Sans"/>
                <a:sym typeface="Canva Sans"/>
              </a:rPr>
              <a:t>Users can share files such as documents, images, and PDFs within channels or private chats.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67976" y="5544757"/>
            <a:ext cx="513326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A3A93"/>
                </a:solidFill>
                <a:latin typeface="Canva Sans"/>
                <a:ea typeface="Canva Sans"/>
                <a:cs typeface="Canva Sans"/>
                <a:sym typeface="Canva Sans"/>
              </a:rPr>
              <a:t>Privacy Settings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54217" y="6736652"/>
            <a:ext cx="10033783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A3A93"/>
                </a:solidFill>
                <a:latin typeface="Canva Sans"/>
                <a:ea typeface="Canva Sans"/>
                <a:cs typeface="Canva Sans"/>
                <a:sym typeface="Canva Sans"/>
              </a:rPr>
              <a:t>User-controlled privacy options to manage visibility within channels and direct messages.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3704" y="1894516"/>
            <a:ext cx="6467293" cy="6991384"/>
          </a:xfrm>
          <a:custGeom>
            <a:avLst/>
            <a:gdLst/>
            <a:ahLst/>
            <a:cxnLst/>
            <a:rect l="l" t="t" r="r" b="b"/>
            <a:pathLst>
              <a:path w="6467293" h="6991384">
                <a:moveTo>
                  <a:pt x="0" y="0"/>
                </a:moveTo>
                <a:lnTo>
                  <a:pt x="6467293" y="0"/>
                </a:lnTo>
                <a:lnTo>
                  <a:pt x="6467293" y="6991384"/>
                </a:lnTo>
                <a:lnTo>
                  <a:pt x="0" y="6991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09" t="-966" r="-9767" b="-9646"/>
            </a:stretch>
          </a:blipFill>
          <a:ln w="38100" cap="rnd">
            <a:solidFill>
              <a:srgbClr val="BCC8DE"/>
            </a:solidFill>
            <a:prstDash val="solid"/>
            <a:round/>
          </a:ln>
        </p:spPr>
      </p:sp>
      <p:sp>
        <p:nvSpPr>
          <p:cNvPr id="3" name="TextBox 3"/>
          <p:cNvSpPr txBox="1"/>
          <p:nvPr/>
        </p:nvSpPr>
        <p:spPr>
          <a:xfrm>
            <a:off x="3595385" y="216245"/>
            <a:ext cx="12441784" cy="12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Search and Navigation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9734" y="2612902"/>
            <a:ext cx="4650224" cy="73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Advanced Search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2474" y="3894272"/>
            <a:ext cx="3764744" cy="462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8"/>
              </a:lnSpc>
            </a:pPr>
            <a:r>
              <a:rPr lang="en-US" sz="3777">
                <a:solidFill>
                  <a:srgbClr val="0A3A93"/>
                </a:solidFill>
                <a:latin typeface="Canva Sans"/>
                <a:ea typeface="Canva Sans"/>
                <a:cs typeface="Canva Sans"/>
                <a:sym typeface="Canva Sans"/>
              </a:rPr>
              <a:t>Comprehensive search tool allowing users to find specific messages, files, or conversation threads easily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31710" y="2231902"/>
            <a:ext cx="5556290" cy="1500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User-Friendly Interface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16856" y="3859039"/>
            <a:ext cx="3785998" cy="4655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8"/>
              </a:lnSpc>
            </a:pPr>
            <a:r>
              <a:rPr lang="en-US" sz="3798">
                <a:solidFill>
                  <a:srgbClr val="0A3A93"/>
                </a:solidFill>
                <a:latin typeface="Canva Sans"/>
                <a:ea typeface="Canva Sans"/>
                <a:cs typeface="Canva Sans"/>
                <a:sym typeface="Canva Sans"/>
              </a:rPr>
              <a:t>Comprehensive search tool allowing users to find specific messages, files, or conversation threads easily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9892" y="2596566"/>
            <a:ext cx="7751305" cy="6013163"/>
          </a:xfrm>
          <a:custGeom>
            <a:avLst/>
            <a:gdLst/>
            <a:ahLst/>
            <a:cxnLst/>
            <a:rect l="l" t="t" r="r" b="b"/>
            <a:pathLst>
              <a:path w="7751305" h="6013163">
                <a:moveTo>
                  <a:pt x="0" y="0"/>
                </a:moveTo>
                <a:lnTo>
                  <a:pt x="7751306" y="0"/>
                </a:lnTo>
                <a:lnTo>
                  <a:pt x="7751306" y="6013163"/>
                </a:lnTo>
                <a:lnTo>
                  <a:pt x="0" y="6013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18" r="-8218"/>
            </a:stretch>
          </a:blipFill>
          <a:ln w="38100" cap="rnd">
            <a:solidFill>
              <a:srgbClr val="BCC8DE"/>
            </a:solidFill>
            <a:prstDash val="solid"/>
            <a:round/>
          </a:ln>
        </p:spPr>
      </p:sp>
      <p:sp>
        <p:nvSpPr>
          <p:cNvPr id="3" name="TextBox 3"/>
          <p:cNvSpPr txBox="1"/>
          <p:nvPr/>
        </p:nvSpPr>
        <p:spPr>
          <a:xfrm>
            <a:off x="4085815" y="446084"/>
            <a:ext cx="10116370" cy="12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Technology Stack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10156" y="2882668"/>
            <a:ext cx="7124334" cy="482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041" lvl="1" indent="-247520" algn="ctr">
              <a:lnSpc>
                <a:spcPts val="3210"/>
              </a:lnSpc>
              <a:spcBef>
                <a:spcPct val="0"/>
              </a:spcBef>
              <a:buFont typeface="Arial"/>
              <a:buChar char="•"/>
            </a:pPr>
            <a:r>
              <a:rPr lang="en-US" sz="2292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Frontend: </a:t>
            </a:r>
            <a:r>
              <a:rPr lang="en-US" sz="2292">
                <a:solidFill>
                  <a:srgbClr val="0A3A93"/>
                </a:solidFill>
                <a:latin typeface="Canva Sans"/>
                <a:ea typeface="Canva Sans"/>
                <a:cs typeface="Canva Sans"/>
                <a:sym typeface="Canva Sans"/>
              </a:rPr>
              <a:t>Built using modern technologies like React for dynamic and responsive UI.</a:t>
            </a:r>
          </a:p>
          <a:p>
            <a:pPr marL="495041" lvl="1" indent="-247520" algn="ctr">
              <a:lnSpc>
                <a:spcPts val="3210"/>
              </a:lnSpc>
              <a:spcBef>
                <a:spcPct val="0"/>
              </a:spcBef>
              <a:buFont typeface="Arial"/>
              <a:buChar char="•"/>
            </a:pPr>
            <a:r>
              <a:rPr lang="en-US" sz="2292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Backend:</a:t>
            </a:r>
            <a:r>
              <a:rPr lang="en-US" sz="2292">
                <a:solidFill>
                  <a:srgbClr val="0A3A93"/>
                </a:solidFill>
                <a:latin typeface="Canva Sans"/>
                <a:ea typeface="Canva Sans"/>
                <a:cs typeface="Canva Sans"/>
                <a:sym typeface="Canva Sans"/>
              </a:rPr>
              <a:t> Powered by Node.js and Express.js for efficient server-side operations.</a:t>
            </a:r>
          </a:p>
          <a:p>
            <a:pPr marL="495041" lvl="1" indent="-247520" algn="ctr">
              <a:lnSpc>
                <a:spcPts val="3210"/>
              </a:lnSpc>
              <a:spcBef>
                <a:spcPct val="0"/>
              </a:spcBef>
              <a:buFont typeface="Arial"/>
              <a:buChar char="•"/>
            </a:pPr>
            <a:r>
              <a:rPr lang="en-US" sz="2292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Database:</a:t>
            </a:r>
            <a:r>
              <a:rPr lang="en-US" sz="2292">
                <a:solidFill>
                  <a:srgbClr val="0A3A93"/>
                </a:solidFill>
                <a:latin typeface="Canva Sans"/>
                <a:ea typeface="Canva Sans"/>
                <a:cs typeface="Canva Sans"/>
                <a:sym typeface="Canva Sans"/>
              </a:rPr>
              <a:t> MongoDB for robust data storage and retrieval.</a:t>
            </a:r>
          </a:p>
          <a:p>
            <a:pPr marL="495041" lvl="1" indent="-247520" algn="ctr">
              <a:lnSpc>
                <a:spcPts val="3210"/>
              </a:lnSpc>
              <a:spcBef>
                <a:spcPct val="0"/>
              </a:spcBef>
              <a:buFont typeface="Arial"/>
              <a:buChar char="•"/>
            </a:pPr>
            <a:r>
              <a:rPr lang="en-US" sz="2292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Communication: </a:t>
            </a:r>
            <a:r>
              <a:rPr lang="en-US" sz="2292">
                <a:solidFill>
                  <a:srgbClr val="0A3A93"/>
                </a:solidFill>
                <a:latin typeface="Canva Sans"/>
                <a:ea typeface="Canva Sans"/>
                <a:cs typeface="Canva Sans"/>
                <a:sym typeface="Canva Sans"/>
              </a:rPr>
              <a:t>Implemented using WebSocket or libraries like Socket.io for real-time updates.</a:t>
            </a:r>
          </a:p>
          <a:p>
            <a:pPr marL="495041" lvl="1" indent="-247520" algn="ctr">
              <a:lnSpc>
                <a:spcPts val="3210"/>
              </a:lnSpc>
              <a:spcBef>
                <a:spcPct val="0"/>
              </a:spcBef>
              <a:buFont typeface="Arial"/>
              <a:buChar char="•"/>
            </a:pPr>
            <a:r>
              <a:rPr lang="en-US" sz="2292" b="1">
                <a:solidFill>
                  <a:srgbClr val="0A3A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Security:</a:t>
            </a:r>
            <a:r>
              <a:rPr lang="en-US" sz="2292">
                <a:solidFill>
                  <a:srgbClr val="0A3A93"/>
                </a:solidFill>
                <a:latin typeface="Canva Sans"/>
                <a:ea typeface="Canva Sans"/>
                <a:cs typeface="Canva Sans"/>
                <a:sym typeface="Canva Sans"/>
              </a:rPr>
              <a:t> Features JWT for secure token-based authentication.</a:t>
            </a:r>
          </a:p>
          <a:p>
            <a:pPr algn="ctr">
              <a:lnSpc>
                <a:spcPts val="3210"/>
              </a:lnSpc>
              <a:spcBef>
                <a:spcPct val="0"/>
              </a:spcBef>
            </a:pPr>
            <a:endParaRPr lang="en-US" sz="2292">
              <a:solidFill>
                <a:srgbClr val="0A3A93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795722" y="2596566"/>
            <a:ext cx="8953200" cy="6013163"/>
          </a:xfrm>
          <a:custGeom>
            <a:avLst/>
            <a:gdLst/>
            <a:ahLst/>
            <a:cxnLst/>
            <a:rect l="l" t="t" r="r" b="b"/>
            <a:pathLst>
              <a:path w="8953200" h="6013163">
                <a:moveTo>
                  <a:pt x="0" y="0"/>
                </a:moveTo>
                <a:lnTo>
                  <a:pt x="8953200" y="0"/>
                </a:lnTo>
                <a:lnTo>
                  <a:pt x="8953200" y="6013163"/>
                </a:lnTo>
                <a:lnTo>
                  <a:pt x="0" y="60131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rnd">
            <a:solidFill>
              <a:srgbClr val="002363">
                <a:alpha val="57647"/>
              </a:srgbClr>
            </a:solidFill>
            <a:prstDash val="solid"/>
            <a:round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paragraph text</dc:title>
  <cp:lastModifiedBy>Sandeep Sahu</cp:lastModifiedBy>
  <cp:revision>5</cp:revision>
  <dcterms:created xsi:type="dcterms:W3CDTF">2006-08-16T00:00:00Z</dcterms:created>
  <dcterms:modified xsi:type="dcterms:W3CDTF">2024-11-18T19:11:28Z</dcterms:modified>
  <dc:identifier>DAGWGWYr_tA</dc:identifier>
</cp:coreProperties>
</file>